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7" r:id="rId14"/>
    <p:sldId id="271" r:id="rId15"/>
    <p:sldId id="272" r:id="rId16"/>
    <p:sldId id="273" r:id="rId17"/>
    <p:sldId id="275" r:id="rId18"/>
    <p:sldId id="280" r:id="rId19"/>
    <p:sldId id="276" r:id="rId20"/>
    <p:sldId id="277" r:id="rId21"/>
    <p:sldId id="278" r:id="rId22"/>
    <p:sldId id="279" r:id="rId23"/>
    <p:sldId id="290" r:id="rId24"/>
    <p:sldId id="291" r:id="rId25"/>
    <p:sldId id="292" r:id="rId26"/>
    <p:sldId id="284" r:id="rId27"/>
    <p:sldId id="286" r:id="rId28"/>
    <p:sldId id="288" r:id="rId2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B93CE3B-2471-4503-8F00-0648A374833B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E9A3B76-599E-4675-B56A-5F8937200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6CFB271B-0D5E-4E47-BEF4-3E175822001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9699C27-49FA-4851-8720-4D300CF9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9C27-49FA-4851-8720-4D300CF9738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8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4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8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FBD6-32FA-4853-BC58-AAC4502C2DE6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1E92-A0ED-4F97-8720-B31D73E1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og8ou-ZepE" TargetMode="External"/><Relationship Id="rId2" Type="http://schemas.openxmlformats.org/officeDocument/2006/relationships/hyperlink" Target="http://www.youtube.com/watch?v=Gpn8MANhdL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bk8zeUIhd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ooltoolsforschools.wikispaces.com/Research+Tool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r.org/2011/08/09/137456199/hooray-for-ya-teen-novels-for-readers-of-all-ag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dst.libguides.com/librarian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week.org/ew/section/photo-galleries/35mm-artgallery.html" TargetMode="External"/><Relationship Id="rId3" Type="http://schemas.openxmlformats.org/officeDocument/2006/relationships/hyperlink" Target="http://schoolforcreativestudies.wordpress.com/" TargetMode="External"/><Relationship Id="rId7" Type="http://schemas.openxmlformats.org/officeDocument/2006/relationships/hyperlink" Target="http://www.youtube.com/watch?v=ncW8H-vfgB4" TargetMode="External"/><Relationship Id="rId2" Type="http://schemas.openxmlformats.org/officeDocument/2006/relationships/hyperlink" Target="mailto:bookwoman1027@ao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BKDPK3cPtE" TargetMode="External"/><Relationship Id="rId5" Type="http://schemas.openxmlformats.org/officeDocument/2006/relationships/hyperlink" Target="http://animoto.com/play/0lW6Mr0hdT4xEeGz7O4FNg" TargetMode="External"/><Relationship Id="rId4" Type="http://schemas.openxmlformats.org/officeDocument/2006/relationships/hyperlink" Target="http://animoto.com/play/G3dYo7PeythIIh1JNonO0Q" TargetMode="Externa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bc.co.uk/news/england/lond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laylist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Jokerman" pitchFamily="82" charset="0"/>
              </a:rPr>
              <a:t>Exceptional</a:t>
            </a:r>
            <a:r>
              <a:rPr lang="en-US" dirty="0" smtClean="0">
                <a:latin typeface="Jokerman" pitchFamily="82" charset="0"/>
              </a:rPr>
              <a:t/>
            </a:r>
            <a:br>
              <a:rPr lang="en-US" dirty="0" smtClean="0">
                <a:latin typeface="Jokerman" pitchFamily="82" charset="0"/>
              </a:rPr>
            </a:br>
            <a:r>
              <a:rPr lang="en-US" dirty="0" smtClean="0"/>
              <a:t>School </a:t>
            </a:r>
            <a:r>
              <a:rPr lang="en-US" dirty="0" err="1" smtClean="0"/>
              <a:t>Cybrary</a:t>
            </a:r>
            <a:r>
              <a:rPr lang="en-US" dirty="0" smtClean="0"/>
              <a:t>/Creative Commons	</a:t>
            </a:r>
            <a:r>
              <a:rPr lang="en-US" dirty="0" smtClean="0">
                <a:latin typeface="Jokerman" pitchFamily="82" charset="0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200400"/>
          </a:xfrm>
        </p:spPr>
        <p:txBody>
          <a:bodyPr>
            <a:normAutofit/>
          </a:bodyPr>
          <a:lstStyle/>
          <a:p>
            <a:r>
              <a:rPr lang="en-US" b="1" dirty="0" smtClean="0"/>
              <a:t>Betsy Eubanks interviews for The School for Creative Studies</a:t>
            </a:r>
          </a:p>
          <a:p>
            <a:r>
              <a:rPr lang="en-US" b="1" dirty="0" smtClean="0"/>
              <a:t>Thursday, March 21, 2013</a:t>
            </a:r>
          </a:p>
          <a:p>
            <a:pPr algn="l"/>
            <a:endParaRPr lang="en-US" sz="1800" b="1" dirty="0"/>
          </a:p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Please click at your own speed.  Slides are </a:t>
            </a:r>
            <a:r>
              <a:rPr lang="en-US" sz="1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timed, in order that you may navigate to embedded links, if desired.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With today’s budget, some of those ‘ideal’ facilities  may be out of reach, but it doesn’t hurt to imagine…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More reasonable and accessible are resources for students:</a:t>
            </a:r>
          </a:p>
          <a:p>
            <a:pPr marL="0" indent="0" algn="ctr">
              <a:buNone/>
            </a:pPr>
            <a:r>
              <a:rPr lang="en-US" b="1" dirty="0" smtClean="0"/>
              <a:t>PRINT</a:t>
            </a:r>
            <a:r>
              <a:rPr lang="en-US" dirty="0" smtClean="0"/>
              <a:t> resources:</a:t>
            </a:r>
            <a:endParaRPr lang="en-US" b="1" dirty="0" smtClean="0"/>
          </a:p>
          <a:p>
            <a:pPr lvl="1"/>
            <a:r>
              <a:rPr lang="en-US" dirty="0" smtClean="0"/>
              <a:t>Encyclopedias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Excellent reference sources on major topics such as the Holocaust, Civil Rights</a:t>
            </a:r>
          </a:p>
          <a:p>
            <a:pPr lvl="1"/>
            <a:r>
              <a:rPr lang="en-US" dirty="0" smtClean="0"/>
              <a:t>Selected fiction – the ‘best of the best’ in classic and contemporary 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Reasonable Electronic Resources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Ebooks</a:t>
            </a:r>
            <a:r>
              <a:rPr lang="en-US" dirty="0" smtClean="0"/>
              <a:t> (‘best of the best’ literature)</a:t>
            </a:r>
          </a:p>
          <a:p>
            <a:r>
              <a:rPr lang="en-US" dirty="0" err="1" smtClean="0"/>
              <a:t>eReaders</a:t>
            </a:r>
            <a:r>
              <a:rPr lang="en-US" dirty="0" smtClean="0"/>
              <a:t>: Kindle/Nook/Tablet</a:t>
            </a:r>
          </a:p>
          <a:p>
            <a:r>
              <a:rPr lang="en-US" dirty="0" smtClean="0"/>
              <a:t>Online, subscription databases (Facts on File; </a:t>
            </a:r>
            <a:r>
              <a:rPr lang="en-US" dirty="0" err="1" smtClean="0"/>
              <a:t>Culturegrams</a:t>
            </a:r>
            <a:r>
              <a:rPr lang="en-US" dirty="0" smtClean="0"/>
              <a:t>; SIRS; EBSCO)</a:t>
            </a:r>
          </a:p>
          <a:p>
            <a:r>
              <a:rPr lang="en-US" dirty="0" smtClean="0"/>
              <a:t>Laptops</a:t>
            </a:r>
          </a:p>
          <a:p>
            <a:r>
              <a:rPr lang="en-US" dirty="0" err="1" smtClean="0"/>
              <a:t>iPads</a:t>
            </a:r>
            <a:r>
              <a:rPr lang="en-US" dirty="0" smtClean="0"/>
              <a:t> (checkout availability)</a:t>
            </a:r>
          </a:p>
          <a:p>
            <a:r>
              <a:rPr lang="en-US" dirty="0" smtClean="0"/>
              <a:t>Digital cameras &amp; camcorders</a:t>
            </a:r>
          </a:p>
          <a:p>
            <a:r>
              <a:rPr lang="en-US" dirty="0" smtClean="0"/>
              <a:t>Document cameras</a:t>
            </a:r>
          </a:p>
          <a:p>
            <a:r>
              <a:rPr lang="en-US" dirty="0" smtClean="0"/>
              <a:t>Data projectors</a:t>
            </a:r>
          </a:p>
          <a:p>
            <a:r>
              <a:rPr lang="en-US" dirty="0" smtClean="0"/>
              <a:t>Video editing equipment</a:t>
            </a:r>
          </a:p>
          <a:p>
            <a:r>
              <a:rPr lang="en-US" dirty="0" smtClean="0"/>
              <a:t>Smart boards</a:t>
            </a:r>
          </a:p>
          <a:p>
            <a:r>
              <a:rPr lang="en-US" dirty="0" smtClean="0"/>
              <a:t>Student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9951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MY PEDAGOGICAL PHILOSOPHY</a:t>
            </a:r>
            <a:br>
              <a:rPr lang="en-US" sz="2800" dirty="0" smtClean="0"/>
            </a:br>
            <a:r>
              <a:rPr lang="en-US" sz="2800" dirty="0" smtClean="0"/>
              <a:t> What kind of library instruction is most effective and most important for students to know as they move toward higher education?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solidFill>
            <a:schemeClr val="accent6"/>
          </a:solid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i="1" dirty="0" smtClean="0"/>
              <a:t>Narrowing Topics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↓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	</a:t>
            </a:r>
            <a:r>
              <a:rPr lang="en-US" sz="4400" dirty="0" smtClean="0"/>
              <a:t>→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2133599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752600" cy="16001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2" y="4572000"/>
            <a:ext cx="16002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Using Technology as a Tool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Animoto</a:t>
            </a:r>
            <a:endParaRPr lang="en-US" dirty="0" smtClean="0"/>
          </a:p>
          <a:p>
            <a:r>
              <a:rPr lang="en-US" dirty="0" err="1" smtClean="0"/>
              <a:t>Prezi</a:t>
            </a:r>
            <a:endParaRPr lang="en-US" dirty="0" smtClean="0"/>
          </a:p>
          <a:p>
            <a:r>
              <a:rPr lang="en-US" dirty="0" err="1" smtClean="0"/>
              <a:t>Glogster</a:t>
            </a:r>
            <a:endParaRPr lang="en-US" dirty="0" smtClean="0"/>
          </a:p>
          <a:p>
            <a:r>
              <a:rPr lang="en-US" dirty="0" smtClean="0"/>
              <a:t>Noodle Tools</a:t>
            </a:r>
          </a:p>
          <a:p>
            <a:r>
              <a:rPr lang="en-US" dirty="0" smtClean="0"/>
              <a:t>Online Live Binders</a:t>
            </a:r>
          </a:p>
          <a:p>
            <a:r>
              <a:rPr lang="en-US" dirty="0" err="1" smtClean="0"/>
              <a:t>Symbaloo</a:t>
            </a:r>
            <a:endParaRPr lang="en-US" dirty="0" smtClean="0"/>
          </a:p>
          <a:p>
            <a:r>
              <a:rPr lang="en-US" dirty="0" err="1" smtClean="0"/>
              <a:t>Weebly</a:t>
            </a:r>
            <a:endParaRPr lang="en-US" dirty="0" smtClean="0"/>
          </a:p>
          <a:p>
            <a:r>
              <a:rPr lang="en-US" dirty="0" smtClean="0"/>
              <a:t>And many others that are created daily!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i="1" dirty="0" smtClean="0"/>
              <a:t>Understanding Intellectual Property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Giving credit → →	Bibliographic Citation</a:t>
            </a:r>
          </a:p>
          <a:p>
            <a:r>
              <a:rPr lang="en-US" sz="2400" dirty="0" smtClean="0"/>
              <a:t>Copyright</a:t>
            </a:r>
          </a:p>
          <a:p>
            <a:r>
              <a:rPr lang="en-US" sz="2400" dirty="0" smtClean="0"/>
              <a:t>Plagiarism</a:t>
            </a:r>
          </a:p>
          <a:p>
            <a:r>
              <a:rPr lang="en-US" sz="2400" dirty="0" smtClean="0"/>
              <a:t>Types of information or material which cannot be copied without giving credit.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Effective instructional technique: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smtClean="0"/>
              <a:t>Give actual, accurate examples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2"/>
              </a:rPr>
              <a:t>Queen &amp; David Bowie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hlinkClick r:id="rId3"/>
              </a:rPr>
              <a:t>Vanilla Ice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0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Evaluating Information</a:t>
            </a:r>
            <a:br>
              <a:rPr lang="en-US" sz="3200" i="1" dirty="0" smtClean="0"/>
            </a:br>
            <a:r>
              <a:rPr lang="en-US" sz="3200" i="1" dirty="0" smtClean="0"/>
              <a:t>Print &amp; </a:t>
            </a:r>
            <a:r>
              <a:rPr lang="en-US" sz="3200" i="1" dirty="0" err="1" smtClean="0"/>
              <a:t>Nonprint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Effective instructional techniques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Utilize technology for instruction (</a:t>
            </a:r>
            <a:r>
              <a:rPr lang="en-US" dirty="0" err="1" smtClean="0">
                <a:hlinkClick r:id="rId2"/>
              </a:rPr>
              <a:t>utube</a:t>
            </a:r>
            <a:r>
              <a:rPr lang="en-US" dirty="0" smtClean="0">
                <a:hlinkClick r:id="rId2"/>
              </a:rPr>
              <a:t> tutorials; online PPTs; </a:t>
            </a:r>
            <a:r>
              <a:rPr lang="en-US" dirty="0" err="1" smtClean="0">
                <a:hlinkClick r:id="rId2"/>
              </a:rPr>
              <a:t>Webpath</a:t>
            </a:r>
            <a:r>
              <a:rPr lang="en-US" dirty="0" smtClean="0">
                <a:hlinkClick r:id="rId2"/>
              </a:rPr>
              <a:t> Express; Noodle Tools)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 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pPr lvl="1"/>
            <a:endParaRPr lang="en-US" dirty="0">
              <a:hlinkClick r:id="rId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Media Literacy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8229600" cy="4525963"/>
          </a:xfrm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How to access information from different sources – print/electronic/people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Know which sources are best for your purpose</a:t>
            </a:r>
          </a:p>
          <a:p>
            <a:endParaRPr lang="en-US" dirty="0" smtClean="0"/>
          </a:p>
          <a:p>
            <a:r>
              <a:rPr lang="en-US" dirty="0" smtClean="0"/>
              <a:t>Understand the different types of media and how they affect your life.</a:t>
            </a:r>
          </a:p>
        </p:txBody>
      </p:sp>
    </p:spTree>
    <p:extLst>
      <p:ext uri="{BB962C8B-B14F-4D97-AF65-F5344CB8AC3E}">
        <p14:creationId xmlns:p14="http://schemas.microsoft.com/office/powerpoint/2010/main" val="3081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Global Awareness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2286000" lvl="5" indent="0">
              <a:buNone/>
            </a:pPr>
            <a:r>
              <a:rPr lang="en-US" sz="3600" b="1" dirty="0" smtClean="0"/>
              <a:t>Understand</a:t>
            </a:r>
            <a:r>
              <a:rPr lang="en-US" sz="3600" dirty="0" smtClean="0"/>
              <a:t> what’s going on in the world.</a:t>
            </a:r>
          </a:p>
          <a:p>
            <a:pPr marL="2286000" lvl="5" indent="0">
              <a:buNone/>
            </a:pPr>
            <a:endParaRPr lang="en-US" sz="3200" dirty="0" smtClean="0"/>
          </a:p>
          <a:p>
            <a:pPr marL="2286000" lvl="5" indent="0">
              <a:buNone/>
            </a:pPr>
            <a:r>
              <a:rPr lang="en-US" sz="3600" b="1" dirty="0" smtClean="0"/>
              <a:t>Respect</a:t>
            </a:r>
            <a:r>
              <a:rPr lang="en-US" sz="3600" dirty="0" smtClean="0"/>
              <a:t> other cultures</a:t>
            </a:r>
          </a:p>
          <a:p>
            <a:pPr marL="2286000" lvl="5" indent="0">
              <a:buNone/>
            </a:pPr>
            <a:endParaRPr lang="en-US" sz="3600" dirty="0" smtClean="0"/>
          </a:p>
          <a:p>
            <a:pPr marL="2286000" lvl="5" indent="0">
              <a:buNone/>
            </a:pPr>
            <a:r>
              <a:rPr lang="en-US" sz="3600" dirty="0" smtClean="0"/>
              <a:t>Take </a:t>
            </a:r>
            <a:r>
              <a:rPr lang="en-US" sz="3600" b="1" dirty="0" smtClean="0"/>
              <a:t>responsibility</a:t>
            </a:r>
            <a:r>
              <a:rPr lang="en-US" sz="3600" dirty="0" smtClean="0"/>
              <a:t> for your part</a:t>
            </a:r>
          </a:p>
          <a:p>
            <a:pPr lvl="8"/>
            <a:endParaRPr lang="en-US" dirty="0"/>
          </a:p>
          <a:p>
            <a:pPr lvl="8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362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“Awareness or analysis of one's own learning or thinking processes  </a:t>
            </a:r>
            <a:r>
              <a:rPr lang="en-US" sz="1600" dirty="0" smtClean="0"/>
              <a:t>M</a:t>
            </a:r>
            <a:r>
              <a:rPr lang="en-US" sz="1600" i="1" dirty="0" smtClean="0"/>
              <a:t>erriam-Webster Online Dictionary</a:t>
            </a:r>
          </a:p>
          <a:p>
            <a:endParaRPr lang="en-US" sz="1600" i="1" dirty="0"/>
          </a:p>
          <a:p>
            <a:endParaRPr lang="en-US" sz="1600" i="1" dirty="0" smtClean="0"/>
          </a:p>
          <a:p>
            <a:pPr lvl="1"/>
            <a:r>
              <a:rPr lang="en-US" sz="3600" i="1" dirty="0" smtClean="0"/>
              <a:t>Always ask “why?”</a:t>
            </a:r>
          </a:p>
          <a:p>
            <a:pPr lvl="1"/>
            <a:r>
              <a:rPr lang="en-US" sz="3600" i="1" dirty="0" smtClean="0"/>
              <a:t>Think for </a:t>
            </a:r>
            <a:r>
              <a:rPr lang="en-US" sz="3600" i="1" u="sng" dirty="0" smtClean="0"/>
              <a:t>yourself</a:t>
            </a:r>
            <a:endParaRPr lang="en-US" sz="3600" i="1" dirty="0" smtClean="0"/>
          </a:p>
          <a:p>
            <a:pPr marL="1371600" lvl="3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95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 What technology tools support the teaching of research skills and information literacy?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Online Databases &amp; Encyclopedias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8905"/>
            <a:ext cx="1600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26327"/>
            <a:ext cx="190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18905"/>
            <a:ext cx="1962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0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do I envision the ideal cybrary/creative commons for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Among the elements to consider are:</a:t>
            </a:r>
          </a:p>
          <a:p>
            <a:pPr lvl="1"/>
            <a:r>
              <a:rPr lang="en-US" smtClean="0"/>
              <a:t>Architecture (if new construction is allowed)</a:t>
            </a:r>
          </a:p>
          <a:p>
            <a:pPr lvl="1"/>
            <a:r>
              <a:rPr lang="en-US" smtClean="0"/>
              <a:t>Facility Arrangement</a:t>
            </a:r>
          </a:p>
          <a:p>
            <a:pPr lvl="1"/>
            <a:r>
              <a:rPr lang="en-US" smtClean="0"/>
              <a:t>Print Resources</a:t>
            </a:r>
          </a:p>
          <a:p>
            <a:pPr lvl="1"/>
            <a:r>
              <a:rPr lang="en-US" smtClean="0"/>
              <a:t>Electronic Resources</a:t>
            </a:r>
          </a:p>
          <a:p>
            <a:pPr lvl="1"/>
            <a:r>
              <a:rPr lang="en-US" smtClean="0"/>
              <a:t>Computers</a:t>
            </a:r>
          </a:p>
          <a:p>
            <a:pPr lvl="1"/>
            <a:r>
              <a:rPr lang="en-US" smtClean="0"/>
              <a:t>AV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Accurate, authoritative websites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7614"/>
            <a:ext cx="2286000" cy="25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87178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6" y="4130789"/>
            <a:ext cx="59150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Presentation Tools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3657600" lvl="8" indent="0">
              <a:buNone/>
            </a:pPr>
            <a:endParaRPr lang="en-US" b="1" dirty="0" smtClean="0"/>
          </a:p>
          <a:p>
            <a:pPr marL="3657600" lvl="8" indent="0">
              <a:buNone/>
            </a:pPr>
            <a:r>
              <a:rPr lang="en-US" b="1" dirty="0" smtClean="0"/>
              <a:t>            </a:t>
            </a:r>
            <a:r>
              <a:rPr lang="en-US" sz="4400" b="1" dirty="0" smtClean="0"/>
              <a:t>WordPress.com</a:t>
            </a:r>
            <a:endParaRPr lang="en-US" sz="4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886075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97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10000"/>
            <a:ext cx="2209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matter of fact…..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itself can help you find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technology tools</a:t>
            </a:r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Last, but definitely not least, my teaching philosophy must embrace…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1" dirty="0" smtClean="0"/>
              <a:t>The </a:t>
            </a:r>
            <a:r>
              <a:rPr lang="en-US" sz="6000" i="1" dirty="0" smtClean="0">
                <a:solidFill>
                  <a:schemeClr val="accent2"/>
                </a:solidFill>
                <a:latin typeface="Jokerman" pitchFamily="82" charset="0"/>
              </a:rPr>
              <a:t>wide</a:t>
            </a:r>
            <a:r>
              <a:rPr lang="en-US" sz="6000" i="1" dirty="0" smtClean="0">
                <a:latin typeface="Jokerman" pitchFamily="82" charset="0"/>
              </a:rPr>
              <a:t>, </a:t>
            </a:r>
          </a:p>
          <a:p>
            <a:pPr marL="0" indent="0" algn="ctr">
              <a:buNone/>
            </a:pPr>
            <a:r>
              <a:rPr lang="en-US" sz="6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okerman" pitchFamily="82" charset="0"/>
              </a:rPr>
              <a:t>Wonderful</a:t>
            </a:r>
          </a:p>
          <a:p>
            <a:pPr marL="0" indent="0" algn="ctr">
              <a:buNone/>
            </a:pPr>
            <a:r>
              <a:rPr lang="en-US" sz="6000" i="1" dirty="0" smtClean="0">
                <a:latin typeface="Jokerman" pitchFamily="82" charset="0"/>
              </a:rPr>
              <a:t> </a:t>
            </a:r>
            <a:r>
              <a:rPr lang="en-US" sz="6000" i="1" dirty="0" smtClean="0">
                <a:solidFill>
                  <a:schemeClr val="accent4">
                    <a:lumMod val="75000"/>
                  </a:schemeClr>
                </a:solidFill>
                <a:latin typeface="Jokerman" pitchFamily="82" charset="0"/>
              </a:rPr>
              <a:t>world </a:t>
            </a:r>
            <a:r>
              <a:rPr lang="en-US" sz="6000" i="1" dirty="0" smtClean="0">
                <a:latin typeface="Jokerman" pitchFamily="82" charset="0"/>
              </a:rPr>
              <a:t>of</a:t>
            </a:r>
          </a:p>
          <a:p>
            <a:pPr marL="0" indent="0" algn="ctr">
              <a:buNone/>
            </a:pPr>
            <a:r>
              <a:rPr lang="en-US" sz="6000" i="1" dirty="0" smtClean="0">
                <a:latin typeface="Jokerman" pitchFamily="82" charset="0"/>
              </a:rPr>
              <a:t>READING!!</a:t>
            </a:r>
            <a:endParaRPr lang="en-US" sz="6000" i="1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OMG!!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29" y="1252537"/>
            <a:ext cx="8229600" cy="4906963"/>
          </a:xfrm>
        </p:spPr>
        <p:txBody>
          <a:bodyPr/>
          <a:lstStyle/>
          <a:p>
            <a:pPr marL="3657600" lvl="8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72481"/>
            <a:ext cx="2057400" cy="332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29" y="4216854"/>
            <a:ext cx="1621971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34833"/>
            <a:ext cx="2362200" cy="21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07254"/>
            <a:ext cx="1832429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1" y="1134834"/>
            <a:ext cx="1752600" cy="23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9287"/>
            <a:ext cx="129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7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latin typeface="Tempus Sans ITC" pitchFamily="82" charset="0"/>
              </a:rPr>
              <a:t>			</a:t>
            </a:r>
            <a:r>
              <a:rPr lang="en-US" sz="7700" b="1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Manga</a:t>
            </a:r>
          </a:p>
          <a:p>
            <a:pPr marL="914400" lvl="2" indent="0">
              <a:buNone/>
            </a:pPr>
            <a:r>
              <a:rPr lang="en-US" sz="7800" b="1" dirty="0" smtClean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Anime</a:t>
            </a:r>
          </a:p>
          <a:p>
            <a:pPr lvl="2"/>
            <a:endParaRPr lang="en-US" dirty="0"/>
          </a:p>
          <a:p>
            <a:pPr marL="2286000" lvl="5" indent="0">
              <a:buNone/>
            </a:pPr>
            <a:r>
              <a:rPr lang="en-US" sz="8600" dirty="0" smtClean="0">
                <a:solidFill>
                  <a:srgbClr val="FF0000"/>
                </a:solidFill>
              </a:rPr>
              <a:t>Poetry</a:t>
            </a:r>
          </a:p>
          <a:p>
            <a:pPr lvl="5"/>
            <a:endParaRPr lang="en-US" dirty="0"/>
          </a:p>
          <a:p>
            <a:pPr marL="2286000" lvl="5" indent="0">
              <a:buNone/>
            </a:pPr>
            <a:r>
              <a:rPr lang="en-US" sz="4400" dirty="0" smtClean="0"/>
              <a:t>		</a:t>
            </a:r>
            <a:r>
              <a:rPr lang="en-US" sz="5700" dirty="0" smtClean="0">
                <a:solidFill>
                  <a:srgbClr val="0070C0"/>
                </a:solidFill>
                <a:latin typeface="Algerian" pitchFamily="82" charset="0"/>
              </a:rPr>
              <a:t>Short Stories</a:t>
            </a:r>
          </a:p>
          <a:p>
            <a:pPr lvl="5"/>
            <a:endParaRPr lang="en-US" dirty="0"/>
          </a:p>
          <a:p>
            <a:pPr marL="2286000" lvl="5" indent="0">
              <a:buNone/>
            </a:pPr>
            <a:r>
              <a:rPr lang="en-US" sz="7700" dirty="0" smtClean="0">
                <a:latin typeface="Matura MT Script Capitals" pitchFamily="66" charset="0"/>
              </a:rPr>
              <a:t>Shakespeare</a:t>
            </a:r>
          </a:p>
          <a:p>
            <a:pPr marL="2286000" lvl="5" indent="0" algn="ctr">
              <a:buNone/>
            </a:pPr>
            <a:r>
              <a:rPr lang="en-US" sz="2800" dirty="0" smtClean="0">
                <a:latin typeface="Comic Sans MS" pitchFamily="66" charset="0"/>
                <a:hlinkClick r:id="rId2"/>
              </a:rPr>
              <a:t>Hooray for YA</a:t>
            </a:r>
            <a:endParaRPr lang="en-US" sz="4500" dirty="0" smtClean="0">
              <a:latin typeface="Comic Sans MS" pitchFamily="66" charset="0"/>
            </a:endParaRPr>
          </a:p>
          <a:p>
            <a:pPr lvl="5"/>
            <a:endParaRPr lang="en-US" dirty="0"/>
          </a:p>
          <a:p>
            <a:pPr lvl="5"/>
            <a:endParaRPr lang="en-US" dirty="0" smtClean="0"/>
          </a:p>
          <a:p>
            <a:pPr marL="2286000" lvl="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 My pedagogical practices are ever-changing in order to take into account current library trends and practices that engage students and teachers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New spatial designs of libraries:  “Starbucks Library”</a:t>
            </a:r>
          </a:p>
          <a:p>
            <a:endParaRPr lang="en-US" sz="3800" dirty="0" smtClean="0"/>
          </a:p>
          <a:p>
            <a:r>
              <a:rPr lang="en-US" sz="3800" dirty="0" smtClean="0"/>
              <a:t>More emphasis on ‘digital citizenship’: Netiquette</a:t>
            </a:r>
          </a:p>
          <a:p>
            <a:endParaRPr lang="en-US" sz="3800" dirty="0" smtClean="0"/>
          </a:p>
          <a:p>
            <a:r>
              <a:rPr lang="en-US" sz="3800" dirty="0" smtClean="0"/>
              <a:t>Collaboration with others:  wikis, blogs, </a:t>
            </a:r>
            <a:r>
              <a:rPr lang="en-US" sz="3800" dirty="0" err="1" smtClean="0"/>
              <a:t>nings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 smtClean="0"/>
              <a:t>Going mobile – making connections Texting/Photos/Twitter/QR Codes</a:t>
            </a:r>
          </a:p>
          <a:p>
            <a:pPr marL="0" indent="0">
              <a:buNone/>
            </a:pPr>
            <a:r>
              <a:rPr lang="en-US" sz="3800" dirty="0" smtClean="0"/>
              <a:t>- </a:t>
            </a:r>
          </a:p>
          <a:p>
            <a:r>
              <a:rPr lang="en-US" sz="3800" dirty="0" smtClean="0"/>
              <a:t>Interactive technologies : Smart Boards</a:t>
            </a:r>
          </a:p>
          <a:p>
            <a:endParaRPr lang="en-US" sz="3800" dirty="0" smtClean="0"/>
          </a:p>
          <a:p>
            <a:r>
              <a:rPr lang="en-US" sz="3800" dirty="0" smtClean="0"/>
              <a:t>Collaborative teaching with the librarian</a:t>
            </a:r>
          </a:p>
          <a:p>
            <a:endParaRPr lang="en-US" sz="3800" dirty="0" smtClean="0"/>
          </a:p>
          <a:p>
            <a:r>
              <a:rPr lang="en-US" sz="3800" dirty="0" err="1" smtClean="0"/>
              <a:t>Curation</a:t>
            </a:r>
            <a:r>
              <a:rPr lang="en-US" sz="3800" dirty="0" smtClean="0"/>
              <a:t> – Digital Collections – Live Binders</a:t>
            </a:r>
          </a:p>
          <a:p>
            <a:pPr lvl="1"/>
            <a:r>
              <a:rPr lang="en-US" sz="3800" dirty="0" smtClean="0">
                <a:hlinkClick r:id="rId2"/>
              </a:rPr>
              <a:t>An example</a:t>
            </a:r>
            <a:r>
              <a:rPr lang="en-US" sz="3800" dirty="0" smtClean="0"/>
              <a:t>  A new version of the old “Pathfinder”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 I believe that I can best support all patrons in our exceptional school </a:t>
            </a:r>
            <a:r>
              <a:rPr lang="en-US" sz="3600" dirty="0" err="1" smtClean="0"/>
              <a:t>cybrary</a:t>
            </a:r>
            <a:r>
              <a:rPr lang="en-US" sz="3600" dirty="0" smtClean="0"/>
              <a:t>/creative commons in these ways: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BE AVAILABLE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LEARN</a:t>
            </a:r>
          </a:p>
          <a:p>
            <a:r>
              <a:rPr lang="en-US" dirty="0" smtClean="0"/>
              <a:t>ADVOCATE</a:t>
            </a:r>
          </a:p>
          <a:p>
            <a:r>
              <a:rPr lang="en-US" dirty="0" smtClean="0"/>
              <a:t>Believe that </a:t>
            </a:r>
            <a:r>
              <a:rPr lang="en-US" b="1" dirty="0" smtClean="0"/>
              <a:t>every</a:t>
            </a:r>
            <a:r>
              <a:rPr lang="en-US" dirty="0" smtClean="0"/>
              <a:t> child can succeed and my actions must facilitate that success!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  <a:ln w="285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3700" dirty="0" smtClean="0"/>
              <a:t>Thank you for your kind attention!</a:t>
            </a:r>
          </a:p>
          <a:p>
            <a:endParaRPr lang="en-US" dirty="0"/>
          </a:p>
          <a:p>
            <a:r>
              <a:rPr lang="en-US" sz="3100" dirty="0" smtClean="0"/>
              <a:t>Betsy Eubanks</a:t>
            </a:r>
          </a:p>
          <a:p>
            <a:r>
              <a:rPr lang="en-US" sz="3100" dirty="0" smtClean="0">
                <a:hlinkClick r:id="rId2"/>
              </a:rPr>
              <a:t>bookwoman1027@aol.com</a:t>
            </a:r>
            <a:endParaRPr lang="en-US" sz="3100" dirty="0" smtClean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sz="3100" dirty="0" smtClean="0"/>
              <a:t>@</a:t>
            </a:r>
            <a:r>
              <a:rPr lang="en-US" sz="3100" dirty="0"/>
              <a:t>bookwoman1027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err="1" smtClean="0"/>
              <a:t>W</a:t>
            </a:r>
            <a:r>
              <a:rPr lang="en-US" sz="3700" u="sng" dirty="0" err="1" smtClean="0"/>
              <a:t>ordPress</a:t>
            </a:r>
            <a:r>
              <a:rPr lang="en-US" sz="3700" dirty="0" smtClean="0"/>
              <a:t>: 		</a:t>
            </a:r>
            <a:r>
              <a:rPr lang="en-US" sz="3700" dirty="0" smtClean="0">
                <a:hlinkClick r:id="rId3"/>
              </a:rPr>
              <a:t>Creative Comments Blog</a:t>
            </a:r>
            <a:endParaRPr lang="en-US" sz="3700" dirty="0" smtClean="0"/>
          </a:p>
          <a:p>
            <a:pPr marL="0" indent="0">
              <a:buNone/>
            </a:pPr>
            <a:endParaRPr lang="en-US" sz="3700" u="sng" dirty="0" smtClean="0"/>
          </a:p>
          <a:p>
            <a:pPr marL="0" indent="0">
              <a:buNone/>
            </a:pPr>
            <a:r>
              <a:rPr lang="en-US" sz="3700" u="sng" dirty="0" err="1" smtClean="0"/>
              <a:t>Animoto</a:t>
            </a:r>
            <a:r>
              <a:rPr lang="en-US" sz="3700" u="sng" dirty="0" smtClean="0"/>
              <a:t> Samples:</a:t>
            </a:r>
            <a:r>
              <a:rPr lang="en-US" sz="3700" dirty="0" smtClean="0"/>
              <a:t> 		 </a:t>
            </a:r>
            <a:r>
              <a:rPr lang="en-US" sz="3700" dirty="0" smtClean="0">
                <a:hlinkClick r:id="rId4"/>
              </a:rPr>
              <a:t>Media Center Orientation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 smtClean="0"/>
              <a:t>			</a:t>
            </a:r>
            <a:r>
              <a:rPr lang="en-US" sz="3700" dirty="0" err="1" smtClean="0">
                <a:hlinkClick r:id="rId5"/>
              </a:rPr>
              <a:t>BattleoftheBooks-Githens</a:t>
            </a:r>
            <a:endParaRPr lang="en-US" sz="3700" dirty="0" smtClean="0"/>
          </a:p>
          <a:p>
            <a:pPr marL="0" indent="0">
              <a:buNone/>
            </a:pPr>
            <a:endParaRPr lang="en-US" sz="3700" dirty="0" smtClean="0"/>
          </a:p>
          <a:p>
            <a:pPr marL="0" indent="0">
              <a:buNone/>
            </a:pPr>
            <a:endParaRPr lang="en-US" sz="3700" u="sng" dirty="0" smtClean="0"/>
          </a:p>
          <a:p>
            <a:pPr marL="0" indent="0">
              <a:buNone/>
            </a:pPr>
            <a:r>
              <a:rPr lang="en-US" sz="3700" u="sng" dirty="0" err="1" smtClean="0"/>
              <a:t>Utube</a:t>
            </a:r>
            <a:r>
              <a:rPr lang="en-US" sz="3700" u="sng" dirty="0" smtClean="0"/>
              <a:t> Samples to incorporate in teaching:</a:t>
            </a:r>
          </a:p>
          <a:p>
            <a:pPr marL="0" indent="0">
              <a:buNone/>
            </a:pPr>
            <a:endParaRPr lang="en-US" sz="3700" u="sng" dirty="0" smtClean="0"/>
          </a:p>
          <a:p>
            <a:pPr marL="0" indent="0">
              <a:buNone/>
            </a:pPr>
            <a:r>
              <a:rPr lang="en-US" sz="3700" dirty="0" smtClean="0"/>
              <a:t>			</a:t>
            </a:r>
            <a:r>
              <a:rPr lang="en-US" sz="3700" dirty="0" smtClean="0">
                <a:hlinkClick r:id="rId6"/>
              </a:rPr>
              <a:t>Back to School in Haiti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	</a:t>
            </a:r>
            <a:r>
              <a:rPr lang="en-US" sz="3700" dirty="0" smtClean="0">
                <a:hlinkClick r:id="rId7"/>
              </a:rPr>
              <a:t>Reading Rap Video</a:t>
            </a:r>
            <a:endParaRPr lang="en-US" sz="3700" dirty="0" smtClean="0"/>
          </a:p>
          <a:p>
            <a:pPr marL="0" indent="0">
              <a:buNone/>
            </a:pPr>
            <a:endParaRPr lang="en-US" sz="3700" dirty="0" smtClean="0"/>
          </a:p>
          <a:p>
            <a:pPr marL="0" indent="0">
              <a:buNone/>
            </a:pPr>
            <a:r>
              <a:rPr lang="en-US" sz="3700" b="1" u="sng" dirty="0" smtClean="0"/>
              <a:t>Betsy’s Sample Idea for Motivating Creativity:      </a:t>
            </a:r>
            <a:r>
              <a:rPr lang="en-US" sz="3700" dirty="0" smtClean="0">
                <a:hlinkClick r:id="rId8"/>
              </a:rPr>
              <a:t>Education Week Gallery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 smtClean="0"/>
              <a:t>	</a:t>
            </a:r>
            <a:endParaRPr lang="en-US" sz="3700" u="sng" dirty="0" smtClean="0"/>
          </a:p>
          <a:p>
            <a:pPr marL="0" indent="0">
              <a:buNone/>
            </a:pPr>
            <a:endParaRPr lang="en-US" sz="46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1318019"/>
            <a:ext cx="76200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illustration below is an interesting concept adapted by a public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39624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920345" y="1676400"/>
            <a:ext cx="190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←</a:t>
            </a:r>
          </a:p>
          <a:p>
            <a:r>
              <a:rPr lang="en-US" sz="2400" b="1" dirty="0" err="1" smtClean="0"/>
              <a:t>iPads</a:t>
            </a:r>
            <a:r>
              <a:rPr lang="en-US" sz="2400" b="1" dirty="0" smtClean="0"/>
              <a:t> mounted at different nonfiction areas that are loaded with Apps related to that subject area.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68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 smtClean="0"/>
              <a:t>Sometimes I visualize a completely virtual library/</a:t>
            </a:r>
            <a:r>
              <a:rPr lang="en-US" sz="3200" dirty="0" err="1" smtClean="0"/>
              <a:t>cybrary</a:t>
            </a:r>
            <a:r>
              <a:rPr lang="en-US" sz="3200" dirty="0" smtClean="0"/>
              <a:t>, but do not see its advantages, except in a limited sense, for today’s schools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7" y="2514600"/>
            <a:ext cx="5940326" cy="3611563"/>
          </a:xfrm>
        </p:spPr>
      </p:pic>
    </p:spTree>
    <p:extLst>
      <p:ext uri="{BB962C8B-B14F-4D97-AF65-F5344CB8AC3E}">
        <p14:creationId xmlns:p14="http://schemas.microsoft.com/office/powerpoint/2010/main" val="2284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43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Because I am fascinated with the idea of students becoming more ‘globally literate,’ I would love to have ever-changing exhibit/resource areas to highlight various continents/countries.  All exhibits would include artifacts, print and electronic resources, including music, art, and cultural features.  (I currently use the UNC International Outreach Office to obtain these types of artifacts on a limited time basis-students love them!)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28257"/>
            <a:ext cx="76962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7391400" cy="31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Clocks around the walls would give the time in different countries around the world (with connections to a news source in that country)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         </a:t>
            </a:r>
            <a:r>
              <a:rPr lang="en-US" sz="2800" b="1" dirty="0" smtClean="0"/>
              <a:t>  →→  </a:t>
            </a:r>
            <a:r>
              <a:rPr lang="en-US" dirty="0" smtClean="0">
                <a:hlinkClick r:id="rId2"/>
              </a:rPr>
              <a:t>London News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62163"/>
            <a:ext cx="548640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1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empus Sans ITC" pitchFamily="82" charset="0"/>
              </a:rPr>
              <a:t>THINGS to use and learn from</a:t>
            </a:r>
            <a:endParaRPr lang="en-US" sz="2800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Interactive</a:t>
            </a:r>
          </a:p>
          <a:p>
            <a:pPr marL="3657600" lvl="8" indent="0">
              <a:buNone/>
            </a:pPr>
            <a:r>
              <a:rPr lang="en-US" dirty="0" smtClean="0"/>
              <a:t>Globes, </a:t>
            </a:r>
          </a:p>
          <a:p>
            <a:pPr marL="3657600" lvl="8" indent="0">
              <a:buNone/>
            </a:pPr>
            <a:r>
              <a:rPr lang="en-US" dirty="0" smtClean="0"/>
              <a:t>Telescopes,</a:t>
            </a:r>
          </a:p>
          <a:p>
            <a:pPr marL="3657600" lvl="8" indent="0">
              <a:buNone/>
            </a:pPr>
            <a:r>
              <a:rPr lang="en-US" dirty="0" smtClean="0"/>
              <a:t>Maps</a:t>
            </a:r>
            <a:endParaRPr lang="en-US" dirty="0"/>
          </a:p>
          <a:p>
            <a:pPr lvl="8"/>
            <a:endParaRPr lang="en-US" b="1" dirty="0" smtClean="0"/>
          </a:p>
          <a:p>
            <a:pPr marL="3657600" lvl="8" indent="0">
              <a:buNone/>
            </a:pPr>
            <a:r>
              <a:rPr lang="en-US" sz="2400" b="1" dirty="0" smtClean="0"/>
              <a:t>↓School for Creative Studies</a:t>
            </a:r>
            <a:endParaRPr lang="en-US" sz="2400" b="1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/>
          </a:p>
          <a:p>
            <a:pPr lvl="8"/>
            <a:endParaRPr lang="en-US" dirty="0" smtClean="0"/>
          </a:p>
          <a:p>
            <a:pPr marL="3657600" lvl="8" indent="0">
              <a:buNone/>
            </a:pPr>
            <a:endParaRPr lang="en-US" dirty="0" smtClean="0"/>
          </a:p>
          <a:p>
            <a:pPr marL="3657600" lvl="8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1600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2057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38284"/>
            <a:ext cx="4000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Creative Cubicles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Individual or group spaces with inspirational, creative apps loaded according to subject area.</a:t>
            </a:r>
          </a:p>
          <a:p>
            <a:pPr marL="0" indent="0">
              <a:buNone/>
            </a:pPr>
            <a:r>
              <a:rPr lang="en-US" sz="1800" dirty="0" smtClean="0"/>
              <a:t>(the picture is an airplane concept – use your imagination to translate it to the school environment!)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71" y="2971800"/>
            <a:ext cx="609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leisure reading/listening area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Complete with</a:t>
            </a:r>
          </a:p>
          <a:p>
            <a:pPr marL="0" indent="0">
              <a:buNone/>
            </a:pPr>
            <a:r>
              <a:rPr lang="en-US" sz="2800" dirty="0" smtClean="0"/>
              <a:t> headsets  at</a:t>
            </a:r>
          </a:p>
          <a:p>
            <a:pPr marL="0" indent="0">
              <a:buNone/>
            </a:pPr>
            <a:r>
              <a:rPr lang="en-US" sz="2800" dirty="0" smtClean="0"/>
              <a:t>every seat and</a:t>
            </a:r>
          </a:p>
          <a:p>
            <a:pPr marL="0" indent="0">
              <a:buNone/>
            </a:pPr>
            <a:r>
              <a:rPr lang="en-US" sz="2800" dirty="0" smtClean="0"/>
              <a:t> a touch screen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o select music </a:t>
            </a:r>
          </a:p>
          <a:p>
            <a:pPr marL="0" indent="0">
              <a:buNone/>
            </a:pPr>
            <a:r>
              <a:rPr lang="en-US" sz="2800" dirty="0" smtClean="0"/>
              <a:t>you want to </a:t>
            </a:r>
          </a:p>
          <a:p>
            <a:pPr marL="0" indent="0">
              <a:buNone/>
            </a:pPr>
            <a:r>
              <a:rPr lang="en-US" sz="2800" dirty="0"/>
              <a:t>h</a:t>
            </a:r>
            <a:r>
              <a:rPr lang="en-US" sz="2800" dirty="0" smtClean="0"/>
              <a:t>ear.</a:t>
            </a:r>
          </a:p>
          <a:p>
            <a:pPr marL="0" indent="0">
              <a:buNone/>
            </a:pPr>
            <a:r>
              <a:rPr lang="en-US" sz="2800" dirty="0" smtClean="0"/>
              <a:t>(sort of like)</a:t>
            </a:r>
            <a:r>
              <a:rPr lang="en-US" sz="2800" dirty="0" smtClean="0">
                <a:hlinkClick r:id="rId2"/>
              </a:rPr>
              <a:t> Playlist.com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746</Words>
  <Application>Microsoft Office PowerPoint</Application>
  <PresentationFormat>On-screen Show (4:3)</PresentationFormat>
  <Paragraphs>204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Exceptional School Cybrary/Creative Commons  </vt:lpstr>
      <vt:lpstr>How do I envision the ideal cybrary/creative commons for students?</vt:lpstr>
      <vt:lpstr>The illustration below is an interesting concept adapted by a public library</vt:lpstr>
      <vt:lpstr> Sometimes I visualize a completely virtual library/cybrary, but do not see its advantages, except in a limited sense, for today’s schools</vt:lpstr>
      <vt:lpstr>Because I am fascinated with the idea of students becoming more ‘globally literate,’ I would love to have ever-changing exhibit/resource areas to highlight various continents/countries.  All exhibits would include artifacts, print and electronic resources, including music, art, and cultural features.  (I currently use the UNC International Outreach Office to obtain these types of artifacts on a limited time basis-students love them!)</vt:lpstr>
      <vt:lpstr>Clocks around the walls would give the time in different countries around the world (with connections to a news source in that country)</vt:lpstr>
      <vt:lpstr>THINGS to use and learn from</vt:lpstr>
      <vt:lpstr>Creative Cubicles</vt:lpstr>
      <vt:lpstr>A leisure reading/listening area</vt:lpstr>
      <vt:lpstr>With today’s budget, some of those ‘ideal’ facilities  may be out of reach, but it doesn’t hurt to imagine…</vt:lpstr>
      <vt:lpstr>Reasonable Electronic Resources</vt:lpstr>
      <vt:lpstr>MY PEDAGOGICAL PHILOSOPHY  What kind of library instruction is most effective and most important for students to know as they move toward higher education?</vt:lpstr>
      <vt:lpstr>Using Technology as a Tool</vt:lpstr>
      <vt:lpstr>Understanding Intellectual Property</vt:lpstr>
      <vt:lpstr>Evaluating Information Print &amp; Nonprint</vt:lpstr>
      <vt:lpstr>Media Literacy</vt:lpstr>
      <vt:lpstr>Global Awareness</vt:lpstr>
      <vt:lpstr>Metacognition</vt:lpstr>
      <vt:lpstr> What technology tools support the teaching of research skills and information literacy?</vt:lpstr>
      <vt:lpstr>Accurate, authoritative websites </vt:lpstr>
      <vt:lpstr>Presentation Tools </vt:lpstr>
      <vt:lpstr>As a matter of fact…..</vt:lpstr>
      <vt:lpstr>Last, but definitely not least, my teaching philosophy must embrace…</vt:lpstr>
      <vt:lpstr>OMG!!</vt:lpstr>
      <vt:lpstr>And so much more</vt:lpstr>
      <vt:lpstr> My pedagogical practices are ever-changing in order to take into account current library trends and practices that engage students and teachers</vt:lpstr>
      <vt:lpstr> I believe that I can best support all patrons in our exceptional school cybrary/creative commons in these ways: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Exceptional Media Center</dc:title>
  <dc:creator>Betsy Eubanks</dc:creator>
  <cp:lastModifiedBy>Betsy Eubanks</cp:lastModifiedBy>
  <cp:revision>80</cp:revision>
  <cp:lastPrinted>2013-02-12T17:09:59Z</cp:lastPrinted>
  <dcterms:created xsi:type="dcterms:W3CDTF">2013-01-21T17:45:01Z</dcterms:created>
  <dcterms:modified xsi:type="dcterms:W3CDTF">2013-05-09T16:12:47Z</dcterms:modified>
</cp:coreProperties>
</file>